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9" r:id="rId3"/>
    <p:sldId id="257" r:id="rId4"/>
    <p:sldId id="261" r:id="rId5"/>
    <p:sldId id="260" r:id="rId6"/>
    <p:sldId id="262" r:id="rId7"/>
    <p:sldId id="263" r:id="rId8"/>
  </p:sldIdLst>
  <p:sldSz cx="9144000" cy="5143500" type="screen16x9"/>
  <p:notesSz cx="6858000" cy="9144000"/>
  <p:embeddedFontLst>
    <p:embeddedFont>
      <p:font typeface="Economica" panose="020B0604020202020204" charset="0"/>
      <p:regular r:id="rId10"/>
      <p:bold r:id="rId11"/>
      <p:italic r:id="rId12"/>
      <p:boldItalic r:id="rId13"/>
    </p:embeddedFont>
    <p:embeddedFont>
      <p:font typeface="Gotham" panose="020B0604020202020204"/>
      <p:regular r:id="rId14"/>
    </p:embeddedFont>
    <p:embeddedFont>
      <p:font typeface="Open Sans"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3A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612"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dcdfb2e877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dcdfb2e877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dcdfb2e877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dcdfb2e877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dirty="0"/>
              <a:t>Puzzle designer ( designs a pieces ( AWS resources) of the puzzles that makes sense and that can be solved ) - You create a code file (template that follows the rules) that describes those AWS resources you are going to need</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dirty="0"/>
              <a:t>Puzzle solver (the thinking, rotating) to get the whole picture where each piece is connected to one another to create a result(stack in CloudFormation)  – </a:t>
            </a:r>
            <a:r>
              <a:rPr lang="en-US" sz="1100" b="0" i="0" u="none" strike="noStrike" cap="none" dirty="0">
                <a:solidFill>
                  <a:srgbClr val="000000"/>
                </a:solidFill>
                <a:effectLst/>
                <a:latin typeface="Arial"/>
                <a:ea typeface="Arial"/>
                <a:cs typeface="Arial"/>
                <a:sym typeface="Arial"/>
              </a:rPr>
              <a:t>You create a template that describes all the AWS resources that you want (like Amazon EC2 instances or Amazon RDS DB instances), and CloudFormation takes care of provisioning and configuring those resources for you</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dcdfb2e877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dcdfb2e877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AWS CloudFormation lets you model, provision, and manage AWS resources by treating infrastructure as code.</a:t>
            </a:r>
            <a:endParaRPr dirty="0"/>
          </a:p>
        </p:txBody>
      </p:sp>
    </p:spTree>
    <p:extLst>
      <p:ext uri="{BB962C8B-B14F-4D97-AF65-F5344CB8AC3E}">
        <p14:creationId xmlns:p14="http://schemas.microsoft.com/office/powerpoint/2010/main" val="24182237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userDrawn="1">
  <p:cSld name="TITLE">
    <p:bg>
      <p:bgPr>
        <a:blipFill dpi="0" rotWithShape="1">
          <a:blip r:embed="rId2">
            <a:alphaModFix amt="65000"/>
            <a:lum/>
          </a:blip>
          <a:srcRect/>
          <a:tile tx="0" ty="0" sx="100000" sy="100000" flip="xy" algn="tl"/>
        </a:blipFill>
        <a:effectLst/>
      </p:bgPr>
    </p:bg>
    <p:spTree>
      <p:nvGrpSpPr>
        <p:cNvPr id="1" name="Shape 9"/>
        <p:cNvGrpSpPr/>
        <p:nvPr/>
      </p:nvGrpSpPr>
      <p:grpSpPr>
        <a:xfrm>
          <a:off x="0" y="0"/>
          <a:ext cx="0" cy="0"/>
          <a:chOff x="0" y="0"/>
          <a:chExt cx="0" cy="0"/>
        </a:xfrm>
      </p:grpSpPr>
      <p:sp>
        <p:nvSpPr>
          <p:cNvPr id="12" name="Google Shape;12;p2"/>
          <p:cNvSpPr txBox="1">
            <a:spLocks noGrp="1"/>
          </p:cNvSpPr>
          <p:nvPr>
            <p:ph type="subTitle" idx="1"/>
          </p:nvPr>
        </p:nvSpPr>
        <p:spPr>
          <a:xfrm>
            <a:off x="3183847" y="3461136"/>
            <a:ext cx="3054600" cy="7014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Economica"/>
              <a:buNone/>
              <a:defRPr sz="2100">
                <a:solidFill>
                  <a:schemeClr val="bg1"/>
                </a:solidFill>
                <a:latin typeface="Gotham" panose="02000504050000020004" pitchFamily="2" charset="0"/>
                <a:ea typeface="Gotham" panose="02000504050000020004" pitchFamily="2" charset="0"/>
                <a:cs typeface="Gotham" panose="02000504050000020004" pitchFamily="2" charset="0"/>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dirty="0"/>
          </a:p>
        </p:txBody>
      </p:sp>
      <p:sp>
        <p:nvSpPr>
          <p:cNvPr id="7" name="Google Shape;17;p3">
            <a:extLst>
              <a:ext uri="{FF2B5EF4-FFF2-40B4-BE49-F238E27FC236}">
                <a16:creationId xmlns:a16="http://schemas.microsoft.com/office/drawing/2014/main" id="{40050D01-66DD-47E0-BE5E-B185EF558264}"/>
              </a:ext>
            </a:extLst>
          </p:cNvPr>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4200"/>
              <a:buNone/>
              <a:defRPr>
                <a:solidFill>
                  <a:schemeClr val="bg1"/>
                </a:solidFill>
                <a:latin typeface="Gotham" panose="02000504050000020004" pitchFamily="2" charset="0"/>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rgbClr val="373A36"/>
            </a:solidFill>
            <a:prstDash val="solid"/>
            <a:miter lim="8000"/>
            <a:headEnd type="none" w="sm" len="sm"/>
            <a:tailEnd type="none" w="sm" len="sm"/>
          </a:ln>
        </p:spPr>
      </p:sp>
      <p:sp>
        <p:nvSpPr>
          <p:cNvPr id="16" name="Google Shape;16;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rgbClr val="373A36"/>
            </a:solidFill>
            <a:prstDash val="solid"/>
            <a:miter lim="8000"/>
            <a:headEnd type="none" w="sm" len="sm"/>
            <a:tailEnd type="none" w="sm" len="sm"/>
          </a:ln>
        </p:spPr>
      </p:sp>
      <p:sp>
        <p:nvSpPr>
          <p:cNvPr id="17" name="Google Shape;17;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4200"/>
              <a:buNone/>
              <a:defRPr>
                <a:solidFill>
                  <a:srgbClr val="373A36"/>
                </a:solidFill>
                <a:latin typeface="Gotham" panose="02000504050000020004" pitchFamily="2" charset="0"/>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dirty="0"/>
          </a:p>
        </p:txBody>
      </p:sp>
      <p:pic>
        <p:nvPicPr>
          <p:cNvPr id="6" name="image2.jpg">
            <a:extLst>
              <a:ext uri="{FF2B5EF4-FFF2-40B4-BE49-F238E27FC236}">
                <a16:creationId xmlns:a16="http://schemas.microsoft.com/office/drawing/2014/main" id="{472DE331-0707-40A4-ABBE-1D8A19533A67}"/>
              </a:ext>
            </a:extLst>
          </p:cNvPr>
          <p:cNvPicPr/>
          <p:nvPr userDrawn="1"/>
        </p:nvPicPr>
        <p:blipFill>
          <a:blip r:embed="rId2"/>
          <a:srcRect/>
          <a:stretch>
            <a:fillRect/>
          </a:stretch>
        </p:blipFill>
        <p:spPr>
          <a:xfrm>
            <a:off x="516834" y="4704938"/>
            <a:ext cx="947530" cy="399223"/>
          </a:xfrm>
          <a:prstGeom prst="rect">
            <a:avLst/>
          </a:prstGeom>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reserve="1">
  <p:cSld name="1_Section header">
    <p:bg>
      <p:bgPr>
        <a:blipFill dpi="0" rotWithShape="1">
          <a:blip r:embed="rId2">
            <a:alphaModFix amt="32000"/>
            <a:lum/>
          </a:blip>
          <a:srcRect/>
          <a:stretch>
            <a:fillRect l="35000" t="15000" r="35000" b="15000"/>
          </a:stretch>
        </a:blipFill>
        <a:effectLst/>
      </p:bgPr>
    </p:bg>
    <p:spTree>
      <p:nvGrpSpPr>
        <p:cNvPr id="1" name="Shape 14"/>
        <p:cNvGrpSpPr/>
        <p:nvPr/>
      </p:nvGrpSpPr>
      <p:grpSpPr>
        <a:xfrm>
          <a:off x="0" y="0"/>
          <a:ext cx="0" cy="0"/>
          <a:chOff x="0" y="0"/>
          <a:chExt cx="0" cy="0"/>
        </a:xfrm>
      </p:grpSpPr>
      <p:sp>
        <p:nvSpPr>
          <p:cNvPr id="15" name="Google Shape;15;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rgbClr val="373A36"/>
            </a:solidFill>
            <a:prstDash val="solid"/>
            <a:miter lim="8000"/>
            <a:headEnd type="none" w="sm" len="sm"/>
            <a:tailEnd type="none" w="sm" len="sm"/>
          </a:ln>
        </p:spPr>
      </p:sp>
      <p:sp>
        <p:nvSpPr>
          <p:cNvPr id="16" name="Google Shape;16;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rgbClr val="373A36"/>
            </a:solidFill>
            <a:prstDash val="solid"/>
            <a:miter lim="8000"/>
            <a:headEnd type="none" w="sm" len="sm"/>
            <a:tailEnd type="none" w="sm" len="sm"/>
          </a:ln>
        </p:spPr>
      </p:sp>
      <p:sp>
        <p:nvSpPr>
          <p:cNvPr id="17" name="Google Shape;17;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4200"/>
              <a:buNone/>
              <a:defRPr>
                <a:solidFill>
                  <a:srgbClr val="373A36"/>
                </a:solidFill>
                <a:latin typeface="Gotham" panose="02000504050000020004" pitchFamily="2" charset="0"/>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dirty="0"/>
          </a:p>
        </p:txBody>
      </p:sp>
    </p:spTree>
    <p:extLst>
      <p:ext uri="{BB962C8B-B14F-4D97-AF65-F5344CB8AC3E}">
        <p14:creationId xmlns:p14="http://schemas.microsoft.com/office/powerpoint/2010/main" val="996459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rgbClr val="373A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73A36"/>
              </a:solidFill>
              <a:latin typeface="Gotham" panose="02000504050000020004" pitchFamily="2" charset="0"/>
            </a:endParaRPr>
          </a:p>
        </p:txBody>
      </p:sp>
      <p:sp>
        <p:nvSpPr>
          <p:cNvPr id="21" name="Google Shape;21;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solidFill>
                  <a:srgbClr val="373A36"/>
                </a:solidFill>
                <a:latin typeface="Gotham" panose="02000504050000020004" pitchFamily="2" charset="0"/>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dirty="0"/>
          </a:p>
        </p:txBody>
      </p:sp>
      <p:sp>
        <p:nvSpPr>
          <p:cNvPr id="22" name="Google Shape;22;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solidFill>
                  <a:srgbClr val="373A36"/>
                </a:solidFill>
                <a:latin typeface="Gotham" panose="02000504050000020004" pitchFamily="2" charset="0"/>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pic>
        <p:nvPicPr>
          <p:cNvPr id="6" name="image2.jpg">
            <a:extLst>
              <a:ext uri="{FF2B5EF4-FFF2-40B4-BE49-F238E27FC236}">
                <a16:creationId xmlns:a16="http://schemas.microsoft.com/office/drawing/2014/main" id="{F77CB3E8-9687-40B4-8D96-7BDF5838A983}"/>
              </a:ext>
            </a:extLst>
          </p:cNvPr>
          <p:cNvPicPr/>
          <p:nvPr userDrawn="1"/>
        </p:nvPicPr>
        <p:blipFill>
          <a:blip r:embed="rId2"/>
          <a:srcRect/>
          <a:stretch>
            <a:fillRect/>
          </a:stretch>
        </p:blipFill>
        <p:spPr>
          <a:xfrm>
            <a:off x="311700" y="4618981"/>
            <a:ext cx="947530" cy="399223"/>
          </a:xfrm>
          <a:prstGeom prst="rect">
            <a:avLst/>
          </a:prstGeom>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solidFill>
                  <a:srgbClr val="373A36"/>
                </a:solidFill>
                <a:latin typeface="Gotham" panose="02000504050000020004" pitchFamily="2" charset="0"/>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pic>
        <p:nvPicPr>
          <p:cNvPr id="4" name="image2.jpg">
            <a:extLst>
              <a:ext uri="{FF2B5EF4-FFF2-40B4-BE49-F238E27FC236}">
                <a16:creationId xmlns:a16="http://schemas.microsoft.com/office/drawing/2014/main" id="{C1CCE669-E116-4C9C-BD0D-C5114717E957}"/>
              </a:ext>
            </a:extLst>
          </p:cNvPr>
          <p:cNvPicPr/>
          <p:nvPr userDrawn="1"/>
        </p:nvPicPr>
        <p:blipFill>
          <a:blip r:embed="rId2"/>
          <a:srcRect/>
          <a:stretch>
            <a:fillRect/>
          </a:stretch>
        </p:blipFill>
        <p:spPr>
          <a:xfrm>
            <a:off x="99391" y="4744277"/>
            <a:ext cx="947530" cy="399223"/>
          </a:xfrm>
          <a:prstGeom prst="rect">
            <a:avLst/>
          </a:prstGeom>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hasCustomPrompt="1"/>
          </p:nvPr>
        </p:nvSpPr>
        <p:spPr>
          <a:xfrm>
            <a:off x="311699" y="555600"/>
            <a:ext cx="3889239"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solidFill>
                  <a:srgbClr val="373A36"/>
                </a:solidFill>
                <a:latin typeface="Gotham" panose="02000504050000020004" pitchFamily="2" charset="0"/>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rPr lang="en-US" dirty="0"/>
              <a:t>	</a:t>
            </a:r>
            <a:endParaRPr dirty="0"/>
          </a:p>
        </p:txBody>
      </p:sp>
      <p:sp>
        <p:nvSpPr>
          <p:cNvPr id="34" name="Google Shape;34;p7"/>
          <p:cNvSpPr txBox="1">
            <a:spLocks noGrp="1"/>
          </p:cNvSpPr>
          <p:nvPr>
            <p:ph type="body" idx="1"/>
          </p:nvPr>
        </p:nvSpPr>
        <p:spPr>
          <a:xfrm>
            <a:off x="311700" y="1399400"/>
            <a:ext cx="3889238" cy="27849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solidFill>
                  <a:srgbClr val="373A36"/>
                </a:solidFill>
                <a:latin typeface="Gotham" panose="02000504050000020004" pitchFamily="2" charset="0"/>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dirty="0"/>
          </a:p>
        </p:txBody>
      </p:sp>
      <p:pic>
        <p:nvPicPr>
          <p:cNvPr id="5" name="image2.jpg">
            <a:extLst>
              <a:ext uri="{FF2B5EF4-FFF2-40B4-BE49-F238E27FC236}">
                <a16:creationId xmlns:a16="http://schemas.microsoft.com/office/drawing/2014/main" id="{78819AAF-9D56-4B00-9B2C-21CDFA09AA70}"/>
              </a:ext>
            </a:extLst>
          </p:cNvPr>
          <p:cNvPicPr/>
          <p:nvPr userDrawn="1"/>
        </p:nvPicPr>
        <p:blipFill>
          <a:blip r:embed="rId2"/>
          <a:srcRect/>
          <a:stretch>
            <a:fillRect/>
          </a:stretch>
        </p:blipFill>
        <p:spPr>
          <a:xfrm>
            <a:off x="311700" y="4678434"/>
            <a:ext cx="947530" cy="399223"/>
          </a:xfrm>
          <a:prstGeom prst="rect">
            <a:avLst/>
          </a:prstGeom>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dpi="0" rotWithShape="1">
          <a:blip r:embed="rId2">
            <a:alphaModFix amt="32000"/>
            <a:lum/>
          </a:blip>
          <a:srcRect/>
          <a:stretch>
            <a:fillRect l="35000" t="15000" r="35000" b="15000"/>
          </a:stretch>
        </a:blipFill>
        <a:effectLst/>
      </p:bgPr>
    </p:bg>
    <p:spTree>
      <p:nvGrpSpPr>
        <p:cNvPr id="1" name="Shape 36"/>
        <p:cNvGrpSpPr/>
        <p:nvPr/>
      </p:nvGrpSpPr>
      <p:grpSpPr>
        <a:xfrm>
          <a:off x="0" y="0"/>
          <a:ext cx="0" cy="0"/>
          <a:chOff x="0" y="0"/>
          <a:chExt cx="0" cy="0"/>
        </a:xfrm>
      </p:grpSpPr>
      <p:sp>
        <p:nvSpPr>
          <p:cNvPr id="37" name="Google Shape;37;p8"/>
          <p:cNvSpPr/>
          <p:nvPr/>
        </p:nvSpPr>
        <p:spPr>
          <a:xfrm>
            <a:off x="0" y="5045700"/>
            <a:ext cx="9144000" cy="97800"/>
          </a:xfrm>
          <a:prstGeom prst="rect">
            <a:avLst/>
          </a:prstGeom>
          <a:solidFill>
            <a:srgbClr val="373A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73A36"/>
              </a:solidFill>
            </a:endParaRPr>
          </a:p>
        </p:txBody>
      </p:sp>
      <p:sp>
        <p:nvSpPr>
          <p:cNvPr id="38" name="Google Shape;38;p8"/>
          <p:cNvSpPr txBox="1">
            <a:spLocks noGrp="1"/>
          </p:cNvSpPr>
          <p:nvPr>
            <p:ph type="title"/>
          </p:nvPr>
        </p:nvSpPr>
        <p:spPr>
          <a:xfrm>
            <a:off x="490249" y="450150"/>
            <a:ext cx="8103785"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solidFill>
                  <a:srgbClr val="373A36"/>
                </a:solidFill>
                <a:latin typeface="Gotham" panose="02000504050000020004" pitchFamily="2"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
        <p:cNvGrpSpPr/>
        <p:nvPr/>
      </p:nvGrpSpPr>
      <p:grpSpPr>
        <a:xfrm>
          <a:off x="0" y="0"/>
          <a:ext cx="0" cy="0"/>
          <a:chOff x="0" y="0"/>
          <a:chExt cx="0" cy="0"/>
        </a:xfrm>
      </p:grpSpPr>
      <p:sp>
        <p:nvSpPr>
          <p:cNvPr id="41" name="Google Shape;41;p9"/>
          <p:cNvSpPr/>
          <p:nvPr/>
        </p:nvSpPr>
        <p:spPr>
          <a:xfrm>
            <a:off x="4572000" y="-25"/>
            <a:ext cx="4572000" cy="5143500"/>
          </a:xfrm>
          <a:prstGeom prst="rect">
            <a:avLst/>
          </a:prstGeom>
          <a:solidFill>
            <a:srgbClr val="373A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Gotham" panose="02000504050000020004" pitchFamily="2" charset="0"/>
            </a:endParaRPr>
          </a:p>
        </p:txBody>
      </p:sp>
      <p:cxnSp>
        <p:nvCxnSpPr>
          <p:cNvPr id="42" name="Google Shape;42;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3" name="Google Shape;43;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a:solidFill>
                  <a:srgbClr val="373A36"/>
                </a:solidFill>
                <a:latin typeface="Gotham" panose="02000504050000020004" pitchFamily="2" charset="0"/>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dirty="0"/>
          </a:p>
        </p:txBody>
      </p:sp>
      <p:sp>
        <p:nvSpPr>
          <p:cNvPr id="44" name="Google Shape;44;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Font typeface="Economica"/>
              <a:buNone/>
              <a:defRPr sz="2400">
                <a:solidFill>
                  <a:srgbClr val="373A36"/>
                </a:solidFill>
                <a:latin typeface="Gotham" panose="02000504050000020004" pitchFamily="2" charset="0"/>
                <a:ea typeface="Gotham" panose="02000504050000020004" pitchFamily="2" charset="0"/>
                <a:cs typeface="Gotham" panose="02000504050000020004" pitchFamily="2" charset="0"/>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5" name="Google Shape;45;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latin typeface="Gotham" panose="02000504050000020004" pitchFamily="2" charset="0"/>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pic>
        <p:nvPicPr>
          <p:cNvPr id="8" name="image2.jpg">
            <a:extLst>
              <a:ext uri="{FF2B5EF4-FFF2-40B4-BE49-F238E27FC236}">
                <a16:creationId xmlns:a16="http://schemas.microsoft.com/office/drawing/2014/main" id="{8168A3F7-2024-4822-ADF6-765F7C0678E2}"/>
              </a:ext>
            </a:extLst>
          </p:cNvPr>
          <p:cNvPicPr/>
          <p:nvPr userDrawn="1"/>
        </p:nvPicPr>
        <p:blipFill>
          <a:blip r:embed="rId2"/>
          <a:srcRect/>
          <a:stretch>
            <a:fillRect/>
          </a:stretch>
        </p:blipFill>
        <p:spPr>
          <a:xfrm>
            <a:off x="265500" y="4744277"/>
            <a:ext cx="947530" cy="399223"/>
          </a:xfrm>
          <a:prstGeom prst="rect">
            <a:avLst/>
          </a:prstGeom>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60" r:id="rId3"/>
    <p:sldLayoutId id="2147483650"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9.jpg"/><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catalog.workshops.aws/cfn101/en-US"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hyperlink" Target="https://docs.aws.amazon.com/AWSCloudFormation/latest/UserGuide/aws-properties-s3-bucket.html"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itle 1">
            <a:extLst>
              <a:ext uri="{FF2B5EF4-FFF2-40B4-BE49-F238E27FC236}">
                <a16:creationId xmlns:a16="http://schemas.microsoft.com/office/drawing/2014/main" id="{B1226C52-C002-4C5C-BC55-75DE5E47F7FF}"/>
              </a:ext>
            </a:extLst>
          </p:cNvPr>
          <p:cNvSpPr>
            <a:spLocks noGrp="1"/>
          </p:cNvSpPr>
          <p:nvPr>
            <p:ph type="title"/>
          </p:nvPr>
        </p:nvSpPr>
        <p:spPr/>
        <p:txBody>
          <a:bodyPr>
            <a:normAutofit/>
          </a:bodyPr>
          <a:lstStyle/>
          <a:p>
            <a:r>
              <a:rPr lang="en-US" sz="4400" dirty="0"/>
              <a:t>AWS CloudFormation</a:t>
            </a:r>
          </a:p>
        </p:txBody>
      </p:sp>
      <p:sp>
        <p:nvSpPr>
          <p:cNvPr id="4" name="Subtitle 2">
            <a:extLst>
              <a:ext uri="{FF2B5EF4-FFF2-40B4-BE49-F238E27FC236}">
                <a16:creationId xmlns:a16="http://schemas.microsoft.com/office/drawing/2014/main" id="{0FEAB2C8-A535-4043-B1C9-C6EEC5E113DE}"/>
              </a:ext>
            </a:extLst>
          </p:cNvPr>
          <p:cNvSpPr txBox="1">
            <a:spLocks noGrp="1"/>
          </p:cNvSpPr>
          <p:nvPr>
            <p:ph type="subTitle" idx="1"/>
          </p:nvPr>
        </p:nvSpPr>
        <p:spPr>
          <a:xfrm>
            <a:off x="1930400" y="3337050"/>
            <a:ext cx="4359275" cy="865717"/>
          </a:xfrm>
          <a:prstGeom prst="rect">
            <a:avLst/>
          </a:prstGeom>
        </p:spPr>
        <p:txBody>
          <a:bodyPr spcFirstLastPara="1" vert="horz" wrap="square" lIns="91425" tIns="91425" rIns="91425" bIns="91425" rtlCol="0" anchor="t" anchorCtr="0">
            <a:noAutofit/>
          </a:bodyPr>
          <a:lstStyle>
            <a:lvl1pPr marL="228600" lvl="0" indent="-228600" algn="ctr" defTabSz="914400" rtl="0" eaLnBrk="1" latinLnBrk="0" hangingPunct="1">
              <a:lnSpc>
                <a:spcPct val="100000"/>
              </a:lnSpc>
              <a:spcBef>
                <a:spcPts val="0"/>
              </a:spcBef>
              <a:spcAft>
                <a:spcPts val="0"/>
              </a:spcAft>
              <a:buSzPts val="2100"/>
              <a:buFont typeface="Economica"/>
              <a:buNone/>
              <a:defRPr sz="2800" kern="1200">
                <a:solidFill>
                  <a:schemeClr val="bg1"/>
                </a:solidFill>
                <a:latin typeface="Gotham" panose="02000504050000020004" pitchFamily="2" charset="0"/>
                <a:ea typeface="Gotham" panose="02000504050000020004" pitchFamily="2" charset="0"/>
                <a:cs typeface="Gotham" panose="02000504050000020004" pitchFamily="2" charset="0"/>
                <a:sym typeface="Economica"/>
              </a:defRPr>
            </a:lvl1pPr>
            <a:lvl2pPr marL="685800" lvl="1" indent="-228600" algn="ctr" defTabSz="914400" rtl="0" eaLnBrk="1" latinLnBrk="0" hangingPunct="1">
              <a:lnSpc>
                <a:spcPct val="100000"/>
              </a:lnSpc>
              <a:spcBef>
                <a:spcPts val="0"/>
              </a:spcBef>
              <a:spcAft>
                <a:spcPts val="0"/>
              </a:spcAft>
              <a:buSzPts val="2100"/>
              <a:buFont typeface="Economica"/>
              <a:buNone/>
              <a:defRPr sz="2800" kern="1200">
                <a:solidFill>
                  <a:schemeClr val="tx1"/>
                </a:solidFill>
                <a:latin typeface="Economica"/>
                <a:ea typeface="Economica"/>
                <a:cs typeface="Economica"/>
                <a:sym typeface="Economica"/>
              </a:defRPr>
            </a:lvl2pPr>
            <a:lvl3pPr marL="1143000" lvl="2" indent="-228600" algn="ctr" defTabSz="914400" rtl="0" eaLnBrk="1" latinLnBrk="0" hangingPunct="1">
              <a:lnSpc>
                <a:spcPct val="100000"/>
              </a:lnSpc>
              <a:spcBef>
                <a:spcPts val="0"/>
              </a:spcBef>
              <a:spcAft>
                <a:spcPts val="0"/>
              </a:spcAft>
              <a:buSzPts val="2100"/>
              <a:buFont typeface="Economica"/>
              <a:buNone/>
              <a:defRPr sz="2800" kern="1200">
                <a:solidFill>
                  <a:schemeClr val="tx1"/>
                </a:solidFill>
                <a:latin typeface="Economica"/>
                <a:ea typeface="Economica"/>
                <a:cs typeface="Economica"/>
                <a:sym typeface="Economica"/>
              </a:defRPr>
            </a:lvl3pPr>
            <a:lvl4pPr marL="1600200" lvl="3" indent="-228600" algn="ctr" defTabSz="914400" rtl="0" eaLnBrk="1" latinLnBrk="0" hangingPunct="1">
              <a:lnSpc>
                <a:spcPct val="100000"/>
              </a:lnSpc>
              <a:spcBef>
                <a:spcPts val="0"/>
              </a:spcBef>
              <a:spcAft>
                <a:spcPts val="0"/>
              </a:spcAft>
              <a:buSzPts val="2100"/>
              <a:buFont typeface="Economica"/>
              <a:buNone/>
              <a:defRPr sz="2800" kern="1200">
                <a:solidFill>
                  <a:schemeClr val="tx1"/>
                </a:solidFill>
                <a:latin typeface="Economica"/>
                <a:ea typeface="Economica"/>
                <a:cs typeface="Economica"/>
                <a:sym typeface="Economica"/>
              </a:defRPr>
            </a:lvl4pPr>
            <a:lvl5pPr marL="2057400" lvl="4" indent="-228600" algn="ctr" defTabSz="914400" rtl="0" eaLnBrk="1" latinLnBrk="0" hangingPunct="1">
              <a:lnSpc>
                <a:spcPct val="100000"/>
              </a:lnSpc>
              <a:spcBef>
                <a:spcPts val="0"/>
              </a:spcBef>
              <a:spcAft>
                <a:spcPts val="0"/>
              </a:spcAft>
              <a:buSzPts val="2100"/>
              <a:buFont typeface="Economica"/>
              <a:buNone/>
              <a:defRPr sz="2800" kern="1200">
                <a:solidFill>
                  <a:schemeClr val="tx1"/>
                </a:solidFill>
                <a:latin typeface="Economica"/>
                <a:ea typeface="Economica"/>
                <a:cs typeface="Economica"/>
                <a:sym typeface="Economica"/>
              </a:defRPr>
            </a:lvl5pPr>
            <a:lvl6pPr marL="2514600" lvl="5" indent="-228600" algn="ctr" defTabSz="914400" rtl="0" eaLnBrk="1" latinLnBrk="0" hangingPunct="1">
              <a:lnSpc>
                <a:spcPct val="100000"/>
              </a:lnSpc>
              <a:spcBef>
                <a:spcPts val="0"/>
              </a:spcBef>
              <a:spcAft>
                <a:spcPts val="0"/>
              </a:spcAft>
              <a:buSzPts val="2100"/>
              <a:buFont typeface="Economica"/>
              <a:buNone/>
              <a:defRPr sz="2800" kern="1200">
                <a:solidFill>
                  <a:schemeClr val="tx1"/>
                </a:solidFill>
                <a:latin typeface="Economica"/>
                <a:ea typeface="Economica"/>
                <a:cs typeface="Economica"/>
                <a:sym typeface="Economica"/>
              </a:defRPr>
            </a:lvl6pPr>
            <a:lvl7pPr marL="2971800" lvl="6" indent="-228600" algn="ctr" defTabSz="914400" rtl="0" eaLnBrk="1" latinLnBrk="0" hangingPunct="1">
              <a:lnSpc>
                <a:spcPct val="100000"/>
              </a:lnSpc>
              <a:spcBef>
                <a:spcPts val="0"/>
              </a:spcBef>
              <a:spcAft>
                <a:spcPts val="0"/>
              </a:spcAft>
              <a:buSzPts val="2100"/>
              <a:buFont typeface="Economica"/>
              <a:buNone/>
              <a:defRPr sz="2800" kern="1200">
                <a:solidFill>
                  <a:schemeClr val="tx1"/>
                </a:solidFill>
                <a:latin typeface="Economica"/>
                <a:ea typeface="Economica"/>
                <a:cs typeface="Economica"/>
                <a:sym typeface="Economica"/>
              </a:defRPr>
            </a:lvl7pPr>
            <a:lvl8pPr marL="3429000" lvl="7" indent="-228600" algn="ctr" defTabSz="914400" rtl="0" eaLnBrk="1" latinLnBrk="0" hangingPunct="1">
              <a:lnSpc>
                <a:spcPct val="100000"/>
              </a:lnSpc>
              <a:spcBef>
                <a:spcPts val="0"/>
              </a:spcBef>
              <a:spcAft>
                <a:spcPts val="0"/>
              </a:spcAft>
              <a:buSzPts val="2100"/>
              <a:buFont typeface="Economica"/>
              <a:buNone/>
              <a:defRPr sz="2800" kern="1200">
                <a:solidFill>
                  <a:schemeClr val="tx1"/>
                </a:solidFill>
                <a:latin typeface="Economica"/>
                <a:ea typeface="Economica"/>
                <a:cs typeface="Economica"/>
                <a:sym typeface="Economica"/>
              </a:defRPr>
            </a:lvl8pPr>
            <a:lvl9pPr marL="3886200" lvl="8" indent="-228600" algn="ctr" defTabSz="914400" rtl="0" eaLnBrk="1" latinLnBrk="0" hangingPunct="1">
              <a:lnSpc>
                <a:spcPct val="100000"/>
              </a:lnSpc>
              <a:spcBef>
                <a:spcPts val="0"/>
              </a:spcBef>
              <a:spcAft>
                <a:spcPts val="0"/>
              </a:spcAft>
              <a:buSzPts val="2100"/>
              <a:buFont typeface="Economica"/>
              <a:buNone/>
              <a:defRPr sz="2800" kern="1200">
                <a:solidFill>
                  <a:schemeClr val="tx1"/>
                </a:solidFill>
                <a:latin typeface="Economica"/>
                <a:ea typeface="Economica"/>
                <a:cs typeface="Economica"/>
                <a:sym typeface="Economica"/>
              </a:defRPr>
            </a:lvl9pPr>
          </a:lstStyle>
          <a:p>
            <a:r>
              <a:rPr lang="en-US" sz="2000" dirty="0"/>
              <a:t>Ayanda Tshabalala</a:t>
            </a:r>
          </a:p>
          <a:p>
            <a:endParaRPr lang="en-US" sz="2000" dirty="0"/>
          </a:p>
          <a:p>
            <a:r>
              <a:rPr lang="en-US" sz="2000" dirty="0"/>
              <a:t>Associate Cloud Transformation Consultant</a:t>
            </a:r>
          </a:p>
        </p:txBody>
      </p:sp>
      <p:pic>
        <p:nvPicPr>
          <p:cNvPr id="5" name="Graphic 21">
            <a:extLst>
              <a:ext uri="{FF2B5EF4-FFF2-40B4-BE49-F238E27FC236}">
                <a16:creationId xmlns:a16="http://schemas.microsoft.com/office/drawing/2014/main" id="{2E68143F-7F54-4F0D-8301-3830B35FB9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5400" y="1061383"/>
            <a:ext cx="1049866" cy="1049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a:off x="265500" y="129377"/>
            <a:ext cx="4045200" cy="1786200"/>
          </a:xfrm>
          <a:prstGeom prst="rect">
            <a:avLst/>
          </a:prstGeom>
        </p:spPr>
        <p:txBody>
          <a:bodyPr spcFirstLastPara="1" wrap="square" lIns="91425" tIns="91425" rIns="91425" bIns="91425" anchor="b" anchorCtr="0">
            <a:normAutofit/>
          </a:bodyPr>
          <a:lstStyle/>
          <a:p>
            <a:r>
              <a:rPr lang="en-US" sz="3200" dirty="0"/>
              <a:t>AWS CloudFormation</a:t>
            </a:r>
            <a:br>
              <a:rPr lang="en-US" sz="3200" dirty="0"/>
            </a:br>
            <a:endParaRPr sz="3200" dirty="0"/>
          </a:p>
        </p:txBody>
      </p:sp>
      <p:sp>
        <p:nvSpPr>
          <p:cNvPr id="80" name="Google Shape;80;p16"/>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rmAutofit/>
          </a:bodyPr>
          <a:lstStyle/>
          <a:p>
            <a:pPr marL="0" indent="0"/>
            <a:r>
              <a:rPr lang="en-US" sz="1800" dirty="0"/>
              <a:t>Speeds up cloud provisioning with infrastructure as code</a:t>
            </a:r>
          </a:p>
          <a:p>
            <a:pPr marL="0" lvl="0" indent="0" algn="ctr" rtl="0">
              <a:spcBef>
                <a:spcPts val="0"/>
              </a:spcBef>
              <a:spcAft>
                <a:spcPts val="0"/>
              </a:spcAft>
              <a:buNone/>
            </a:pPr>
            <a:endParaRPr sz="1800" dirty="0"/>
          </a:p>
        </p:txBody>
      </p:sp>
      <p:sp>
        <p:nvSpPr>
          <p:cNvPr id="81" name="Google Shape;81;p16"/>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p>
            <a:pPr marL="342900" lvl="0" algn="l" rtl="0">
              <a:spcBef>
                <a:spcPts val="0"/>
              </a:spcBef>
              <a:spcAft>
                <a:spcPts val="1200"/>
              </a:spcAft>
              <a:buFont typeface="+mj-lt"/>
              <a:buAutoNum type="arabicPeriod"/>
            </a:pPr>
            <a:r>
              <a:rPr lang="en-US" sz="1600" dirty="0"/>
              <a:t>What is AWS CloudFormation</a:t>
            </a:r>
          </a:p>
          <a:p>
            <a:pPr marL="342900" lvl="0" algn="l" rtl="0">
              <a:spcBef>
                <a:spcPts val="0"/>
              </a:spcBef>
              <a:spcAft>
                <a:spcPts val="1200"/>
              </a:spcAft>
              <a:buFont typeface="+mj-lt"/>
              <a:buAutoNum type="arabicPeriod"/>
            </a:pPr>
            <a:r>
              <a:rPr lang="en-US" sz="1600" dirty="0"/>
              <a:t>Why would it be useful during a hackathon</a:t>
            </a:r>
          </a:p>
          <a:p>
            <a:pPr marL="342900" lvl="0" algn="l" rtl="0">
              <a:spcBef>
                <a:spcPts val="0"/>
              </a:spcBef>
              <a:spcAft>
                <a:spcPts val="1200"/>
              </a:spcAft>
              <a:buFont typeface="+mj-lt"/>
              <a:buAutoNum type="arabicPeriod"/>
            </a:pPr>
            <a:r>
              <a:rPr lang="en-US" sz="1600" dirty="0"/>
              <a:t>Workshop Guide</a:t>
            </a:r>
          </a:p>
          <a:p>
            <a:pPr marL="342900" lvl="0" algn="l" rtl="0">
              <a:spcBef>
                <a:spcPts val="0"/>
              </a:spcBef>
              <a:spcAft>
                <a:spcPts val="1200"/>
              </a:spcAft>
              <a:buFont typeface="+mj-lt"/>
              <a:buAutoNum type="arabicPeriod"/>
            </a:pPr>
            <a:r>
              <a:rPr lang="en-US" sz="1600" dirty="0"/>
              <a:t>Key takeaways</a:t>
            </a:r>
            <a:endParaRPr sz="1600" dirty="0"/>
          </a:p>
        </p:txBody>
      </p:sp>
      <p:sp>
        <p:nvSpPr>
          <p:cNvPr id="12" name="TextBox 27">
            <a:extLst>
              <a:ext uri="{FF2B5EF4-FFF2-40B4-BE49-F238E27FC236}">
                <a16:creationId xmlns:a16="http://schemas.microsoft.com/office/drawing/2014/main" id="{7CD59AD0-5F3A-4193-ABC3-A437B2F7D300}"/>
              </a:ext>
            </a:extLst>
          </p:cNvPr>
          <p:cNvSpPr txBox="1">
            <a:spLocks noChangeArrowheads="1"/>
          </p:cNvSpPr>
          <p:nvPr/>
        </p:nvSpPr>
        <p:spPr bwMode="auto">
          <a:xfrm>
            <a:off x="2311332" y="4093580"/>
            <a:ext cx="1225550"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r>
              <a:rPr lang="en-US" altLang="en-US" sz="1100" dirty="0">
                <a:latin typeface="Gotham" panose="020B0604020202020204"/>
                <a:ea typeface="Amazon Ember" panose="020B0603020204020204" pitchFamily="34" charset="0"/>
                <a:cs typeface="Arial" panose="020B0604020202020204" pitchFamily="34" charset="0"/>
              </a:rPr>
              <a:t>Stack</a:t>
            </a:r>
          </a:p>
        </p:txBody>
      </p:sp>
      <p:sp>
        <p:nvSpPr>
          <p:cNvPr id="13" name="TextBox 28">
            <a:extLst>
              <a:ext uri="{FF2B5EF4-FFF2-40B4-BE49-F238E27FC236}">
                <a16:creationId xmlns:a16="http://schemas.microsoft.com/office/drawing/2014/main" id="{789F3D1F-60BC-4CA6-90AE-76776A006AF5}"/>
              </a:ext>
            </a:extLst>
          </p:cNvPr>
          <p:cNvSpPr txBox="1">
            <a:spLocks noChangeArrowheads="1"/>
          </p:cNvSpPr>
          <p:nvPr/>
        </p:nvSpPr>
        <p:spPr bwMode="auto">
          <a:xfrm>
            <a:off x="694691" y="4074530"/>
            <a:ext cx="1187450"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r>
              <a:rPr lang="en-US" altLang="en-US" sz="1100" dirty="0">
                <a:latin typeface="Gotham" panose="020B0604020202020204"/>
                <a:ea typeface="Amazon Ember" panose="020B0603020204020204" pitchFamily="34" charset="0"/>
                <a:cs typeface="Arial" panose="020B0604020202020204" pitchFamily="34" charset="0"/>
              </a:rPr>
              <a:t>Template</a:t>
            </a:r>
          </a:p>
        </p:txBody>
      </p:sp>
      <p:pic>
        <p:nvPicPr>
          <p:cNvPr id="14" name="Graphic 34">
            <a:extLst>
              <a:ext uri="{FF2B5EF4-FFF2-40B4-BE49-F238E27FC236}">
                <a16:creationId xmlns:a16="http://schemas.microsoft.com/office/drawing/2014/main" id="{74387303-8377-47F4-926D-FEC2A26913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6619" y="3633523"/>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Graphic 36">
            <a:extLst>
              <a:ext uri="{FF2B5EF4-FFF2-40B4-BE49-F238E27FC236}">
                <a16:creationId xmlns:a16="http://schemas.microsoft.com/office/drawing/2014/main" id="{BDCD35B1-CECF-41FB-931F-CB377BAF55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6641" y="3633523"/>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6" name="Straight Arrow Connector 15">
            <a:extLst>
              <a:ext uri="{FF2B5EF4-FFF2-40B4-BE49-F238E27FC236}">
                <a16:creationId xmlns:a16="http://schemas.microsoft.com/office/drawing/2014/main" id="{6835B0F4-6984-4987-9B03-2FFC84D7A624}"/>
              </a:ext>
            </a:extLst>
          </p:cNvPr>
          <p:cNvCxnSpPr>
            <a:cxnSpLocks/>
          </p:cNvCxnSpPr>
          <p:nvPr/>
        </p:nvCxnSpPr>
        <p:spPr>
          <a:xfrm>
            <a:off x="1730905" y="3896784"/>
            <a:ext cx="749829" cy="0"/>
          </a:xfrm>
          <a:prstGeom prst="straightConnector1">
            <a:avLst/>
          </a:prstGeom>
          <a:ln w="12700">
            <a:solidFill>
              <a:srgbClr val="545B64"/>
            </a:solidFill>
            <a:headEnd type="none" w="med" len="sm"/>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311700" y="0"/>
            <a:ext cx="8520600" cy="782288"/>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US" sz="3600" dirty="0"/>
              <a:t>What is AWS CloudFormation?</a:t>
            </a:r>
            <a:endParaRPr sz="3600" dirty="0"/>
          </a:p>
        </p:txBody>
      </p:sp>
      <p:pic>
        <p:nvPicPr>
          <p:cNvPr id="9" name="Picture 8">
            <a:extLst>
              <a:ext uri="{FF2B5EF4-FFF2-40B4-BE49-F238E27FC236}">
                <a16:creationId xmlns:a16="http://schemas.microsoft.com/office/drawing/2014/main" id="{E12F0C05-58D3-4871-931D-CCE8D4959D9E}"/>
              </a:ext>
            </a:extLst>
          </p:cNvPr>
          <p:cNvPicPr>
            <a:picLocks noChangeAspect="1"/>
          </p:cNvPicPr>
          <p:nvPr/>
        </p:nvPicPr>
        <p:blipFill>
          <a:blip r:embed="rId3"/>
          <a:stretch>
            <a:fillRect/>
          </a:stretch>
        </p:blipFill>
        <p:spPr>
          <a:xfrm>
            <a:off x="5693288" y="932209"/>
            <a:ext cx="2317749" cy="3352981"/>
          </a:xfrm>
          <a:prstGeom prst="rect">
            <a:avLst/>
          </a:prstGeom>
        </p:spPr>
      </p:pic>
      <p:grpSp>
        <p:nvGrpSpPr>
          <p:cNvPr id="13" name="Group 12">
            <a:extLst>
              <a:ext uri="{FF2B5EF4-FFF2-40B4-BE49-F238E27FC236}">
                <a16:creationId xmlns:a16="http://schemas.microsoft.com/office/drawing/2014/main" id="{AE1FB978-7C85-463C-8F8F-8A41C64D6EA0}"/>
              </a:ext>
            </a:extLst>
          </p:cNvPr>
          <p:cNvGrpSpPr/>
          <p:nvPr/>
        </p:nvGrpSpPr>
        <p:grpSpPr>
          <a:xfrm>
            <a:off x="1044272" y="932209"/>
            <a:ext cx="3574500" cy="3352981"/>
            <a:chOff x="311700" y="723199"/>
            <a:chExt cx="3546369" cy="3535715"/>
          </a:xfrm>
        </p:grpSpPr>
        <p:pic>
          <p:nvPicPr>
            <p:cNvPr id="3" name="Picture 2">
              <a:extLst>
                <a:ext uri="{FF2B5EF4-FFF2-40B4-BE49-F238E27FC236}">
                  <a16:creationId xmlns:a16="http://schemas.microsoft.com/office/drawing/2014/main" id="{D305EF2A-BDB1-45E5-A54F-33002B1B9007}"/>
                </a:ext>
              </a:extLst>
            </p:cNvPr>
            <p:cNvPicPr>
              <a:picLocks noChangeAspect="1"/>
            </p:cNvPicPr>
            <p:nvPr/>
          </p:nvPicPr>
          <p:blipFill rotWithShape="1">
            <a:blip r:embed="rId4"/>
            <a:srcRect t="33527"/>
            <a:stretch/>
          </p:blipFill>
          <p:spPr>
            <a:xfrm>
              <a:off x="311700" y="723199"/>
              <a:ext cx="3546369" cy="3535715"/>
            </a:xfrm>
            <a:prstGeom prst="rect">
              <a:avLst/>
            </a:prstGeom>
          </p:spPr>
        </p:pic>
        <p:pic>
          <p:nvPicPr>
            <p:cNvPr id="11" name="Picture 10">
              <a:extLst>
                <a:ext uri="{FF2B5EF4-FFF2-40B4-BE49-F238E27FC236}">
                  <a16:creationId xmlns:a16="http://schemas.microsoft.com/office/drawing/2014/main" id="{31E0AFE3-884F-4705-8E50-6100A854AF27}"/>
                </a:ext>
              </a:extLst>
            </p:cNvPr>
            <p:cNvPicPr>
              <a:picLocks noChangeAspect="1"/>
            </p:cNvPicPr>
            <p:nvPr/>
          </p:nvPicPr>
          <p:blipFill>
            <a:blip r:embed="rId5"/>
            <a:stretch>
              <a:fillRect/>
            </a:stretch>
          </p:blipFill>
          <p:spPr>
            <a:xfrm>
              <a:off x="2371897" y="3268132"/>
              <a:ext cx="1486172" cy="990781"/>
            </a:xfrm>
            <a:prstGeom prst="rect">
              <a:avLst/>
            </a:prstGeom>
          </p:spPr>
        </p:pic>
      </p:grpSp>
      <p:sp>
        <p:nvSpPr>
          <p:cNvPr id="12" name="TextBox 11">
            <a:extLst>
              <a:ext uri="{FF2B5EF4-FFF2-40B4-BE49-F238E27FC236}">
                <a16:creationId xmlns:a16="http://schemas.microsoft.com/office/drawing/2014/main" id="{7353F499-48F3-47EC-9EDB-D54900555F32}"/>
              </a:ext>
            </a:extLst>
          </p:cNvPr>
          <p:cNvSpPr txBox="1"/>
          <p:nvPr/>
        </p:nvSpPr>
        <p:spPr>
          <a:xfrm>
            <a:off x="2374322" y="4285189"/>
            <a:ext cx="914400" cy="307777"/>
          </a:xfrm>
          <a:prstGeom prst="rect">
            <a:avLst/>
          </a:prstGeom>
          <a:noFill/>
        </p:spPr>
        <p:txBody>
          <a:bodyPr wrap="square" rtlCol="0">
            <a:spAutoFit/>
          </a:bodyPr>
          <a:lstStyle/>
          <a:p>
            <a:r>
              <a:rPr lang="en-US" dirty="0"/>
              <a:t>You</a:t>
            </a:r>
          </a:p>
        </p:txBody>
      </p:sp>
      <p:sp>
        <p:nvSpPr>
          <p:cNvPr id="16" name="TextBox 15">
            <a:extLst>
              <a:ext uri="{FF2B5EF4-FFF2-40B4-BE49-F238E27FC236}">
                <a16:creationId xmlns:a16="http://schemas.microsoft.com/office/drawing/2014/main" id="{4B7CC811-D6EF-4A96-BEE2-BC8FBFD55CEA}"/>
              </a:ext>
            </a:extLst>
          </p:cNvPr>
          <p:cNvSpPr txBox="1"/>
          <p:nvPr/>
        </p:nvSpPr>
        <p:spPr>
          <a:xfrm>
            <a:off x="5855280" y="4286245"/>
            <a:ext cx="2317749" cy="307777"/>
          </a:xfrm>
          <a:prstGeom prst="rect">
            <a:avLst/>
          </a:prstGeom>
          <a:noFill/>
        </p:spPr>
        <p:txBody>
          <a:bodyPr wrap="square" rtlCol="0">
            <a:spAutoFit/>
          </a:bodyPr>
          <a:lstStyle/>
          <a:p>
            <a:r>
              <a:rPr lang="en-US" dirty="0">
                <a:latin typeface="Gotham" panose="020B0604020202020204"/>
              </a:rPr>
              <a:t>AWS CloudFormation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77767" y="-60137"/>
            <a:ext cx="8520600" cy="876292"/>
          </a:xfrm>
          <a:prstGeom prst="rect">
            <a:avLst/>
          </a:prstGeom>
        </p:spPr>
        <p:txBody>
          <a:bodyPr spcFirstLastPara="1" wrap="square" lIns="91425" tIns="91425" rIns="91425" bIns="91425" anchor="b" anchorCtr="0">
            <a:normAutofit/>
          </a:bodyPr>
          <a:lstStyle/>
          <a:p>
            <a:pPr marL="342900" lvl="0">
              <a:spcAft>
                <a:spcPts val="1200"/>
              </a:spcAft>
            </a:pPr>
            <a:r>
              <a:rPr lang="en-US" sz="2800" dirty="0"/>
              <a:t>Why would it be useful </a:t>
            </a:r>
            <a:r>
              <a:rPr lang="en-US" sz="2800"/>
              <a:t>during a hackathon</a:t>
            </a:r>
            <a:endParaRPr lang="en-US" sz="2800" dirty="0"/>
          </a:p>
        </p:txBody>
      </p:sp>
      <p:pic>
        <p:nvPicPr>
          <p:cNvPr id="3" name="Picture 2">
            <a:extLst>
              <a:ext uri="{FF2B5EF4-FFF2-40B4-BE49-F238E27FC236}">
                <a16:creationId xmlns:a16="http://schemas.microsoft.com/office/drawing/2014/main" id="{5A1B7EE5-A401-49F0-AE96-170D8D96C784}"/>
              </a:ext>
            </a:extLst>
          </p:cNvPr>
          <p:cNvPicPr>
            <a:picLocks noChangeAspect="1"/>
          </p:cNvPicPr>
          <p:nvPr/>
        </p:nvPicPr>
        <p:blipFill>
          <a:blip r:embed="rId3"/>
          <a:stretch>
            <a:fillRect/>
          </a:stretch>
        </p:blipFill>
        <p:spPr>
          <a:xfrm>
            <a:off x="0" y="1151466"/>
            <a:ext cx="8593634" cy="2599985"/>
          </a:xfrm>
          <a:prstGeom prst="rect">
            <a:avLst/>
          </a:prstGeom>
        </p:spPr>
      </p:pic>
    </p:spTree>
    <p:extLst>
      <p:ext uri="{BB962C8B-B14F-4D97-AF65-F5344CB8AC3E}">
        <p14:creationId xmlns:p14="http://schemas.microsoft.com/office/powerpoint/2010/main" val="1663245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9195CB-4166-4066-8D29-F5AD4871D1D2}"/>
              </a:ext>
            </a:extLst>
          </p:cNvPr>
          <p:cNvSpPr txBox="1"/>
          <p:nvPr/>
        </p:nvSpPr>
        <p:spPr>
          <a:xfrm>
            <a:off x="3975100" y="1921933"/>
            <a:ext cx="914400" cy="914400"/>
          </a:xfrm>
          <a:prstGeom prst="rect">
            <a:avLst/>
          </a:prstGeom>
          <a:noFill/>
        </p:spPr>
        <p:txBody>
          <a:bodyPr wrap="square" rtlCol="0">
            <a:spAutoFit/>
          </a:bodyPr>
          <a:lstStyle/>
          <a:p>
            <a:endParaRPr lang="en-US" dirty="0"/>
          </a:p>
        </p:txBody>
      </p:sp>
      <p:sp>
        <p:nvSpPr>
          <p:cNvPr id="6" name="Title 4">
            <a:extLst>
              <a:ext uri="{FF2B5EF4-FFF2-40B4-BE49-F238E27FC236}">
                <a16:creationId xmlns:a16="http://schemas.microsoft.com/office/drawing/2014/main" id="{CF7B0FFF-2546-4A99-9721-4227E0325A15}"/>
              </a:ext>
            </a:extLst>
          </p:cNvPr>
          <p:cNvSpPr txBox="1">
            <a:spLocks/>
          </p:cNvSpPr>
          <p:nvPr/>
        </p:nvSpPr>
        <p:spPr>
          <a:xfrm>
            <a:off x="128154" y="0"/>
            <a:ext cx="8977746" cy="57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Economica"/>
              <a:buNone/>
              <a:defRPr sz="4800" b="0" i="0" u="none" strike="noStrike" cap="none">
                <a:solidFill>
                  <a:srgbClr val="373A36"/>
                </a:solidFill>
                <a:latin typeface="Gotham" panose="02000504050000020004" pitchFamily="2" charset="0"/>
                <a:ea typeface="Economica"/>
                <a:cs typeface="Economica"/>
                <a:sym typeface="Economica"/>
              </a:defRPr>
            </a:lvl1pPr>
            <a:lvl2pPr marR="0" lvl="1"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9pPr>
          </a:lstStyle>
          <a:p>
            <a:pPr>
              <a:spcBef>
                <a:spcPts val="800"/>
              </a:spcBef>
              <a:spcAft>
                <a:spcPts val="800"/>
              </a:spcAft>
            </a:pPr>
            <a:r>
              <a:rPr lang="en-US" sz="1800" b="1" dirty="0"/>
              <a:t>Workshop Guide</a:t>
            </a:r>
            <a:endParaRPr lang="en-US" sz="1800" dirty="0"/>
          </a:p>
        </p:txBody>
      </p:sp>
      <p:sp>
        <p:nvSpPr>
          <p:cNvPr id="4" name="TextBox 3">
            <a:extLst>
              <a:ext uri="{FF2B5EF4-FFF2-40B4-BE49-F238E27FC236}">
                <a16:creationId xmlns:a16="http://schemas.microsoft.com/office/drawing/2014/main" id="{DE0BC354-A33F-4F6B-B2E3-0AEBA1534968}"/>
              </a:ext>
            </a:extLst>
          </p:cNvPr>
          <p:cNvSpPr txBox="1"/>
          <p:nvPr/>
        </p:nvSpPr>
        <p:spPr>
          <a:xfrm>
            <a:off x="2294467" y="1286933"/>
            <a:ext cx="45719" cy="307777"/>
          </a:xfrm>
          <a:prstGeom prst="rect">
            <a:avLst/>
          </a:prstGeom>
          <a:noFill/>
        </p:spPr>
        <p:txBody>
          <a:bodyPr wrap="square" rtlCol="0">
            <a:spAutoFit/>
          </a:bodyPr>
          <a:lstStyle/>
          <a:p>
            <a:endParaRPr lang="en-US" dirty="0"/>
          </a:p>
        </p:txBody>
      </p:sp>
      <p:sp>
        <p:nvSpPr>
          <p:cNvPr id="5" name="TextBox 4">
            <a:extLst>
              <a:ext uri="{FF2B5EF4-FFF2-40B4-BE49-F238E27FC236}">
                <a16:creationId xmlns:a16="http://schemas.microsoft.com/office/drawing/2014/main" id="{53B34D10-737D-4CF4-A261-B86A67A59D04}"/>
              </a:ext>
            </a:extLst>
          </p:cNvPr>
          <p:cNvSpPr txBox="1"/>
          <p:nvPr/>
        </p:nvSpPr>
        <p:spPr>
          <a:xfrm>
            <a:off x="406399" y="481182"/>
            <a:ext cx="8192656" cy="954107"/>
          </a:xfrm>
          <a:prstGeom prst="rect">
            <a:avLst/>
          </a:prstGeom>
          <a:noFill/>
        </p:spPr>
        <p:txBody>
          <a:bodyPr wrap="square" rtlCol="0">
            <a:spAutoFit/>
          </a:bodyPr>
          <a:lstStyle/>
          <a:p>
            <a:r>
              <a:rPr lang="en-US" b="1" dirty="0">
                <a:latin typeface="Gotham" panose="020B0604020202020204" charset="0"/>
              </a:rPr>
              <a:t>Prerequisites</a:t>
            </a:r>
          </a:p>
          <a:p>
            <a:r>
              <a:rPr lang="en-US" b="1" dirty="0">
                <a:latin typeface="Gotham" panose="020B0604020202020204" charset="0"/>
              </a:rPr>
              <a:t>     Install and configure the AWS CLI</a:t>
            </a:r>
          </a:p>
          <a:p>
            <a:r>
              <a:rPr lang="en-US" b="1" dirty="0">
                <a:latin typeface="Gotham" panose="020B0604020202020204" charset="0"/>
              </a:rPr>
              <a:t>           Configure your credentials</a:t>
            </a:r>
          </a:p>
          <a:p>
            <a:endParaRPr lang="en-US" b="1" dirty="0">
              <a:latin typeface="Gotham" panose="020B0604020202020204" charset="0"/>
            </a:endParaRPr>
          </a:p>
        </p:txBody>
      </p:sp>
      <p:cxnSp>
        <p:nvCxnSpPr>
          <p:cNvPr id="18" name="Straight Arrow Connector 17">
            <a:extLst>
              <a:ext uri="{FF2B5EF4-FFF2-40B4-BE49-F238E27FC236}">
                <a16:creationId xmlns:a16="http://schemas.microsoft.com/office/drawing/2014/main" id="{F6F866B9-BDE9-4025-B181-9B57B451CCE8}"/>
              </a:ext>
            </a:extLst>
          </p:cNvPr>
          <p:cNvCxnSpPr/>
          <p:nvPr/>
        </p:nvCxnSpPr>
        <p:spPr>
          <a:xfrm flipV="1">
            <a:off x="3777673" y="1690255"/>
            <a:ext cx="92363" cy="1477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4A5C337D-A04C-4A24-BB70-3A61807C6E9A}"/>
              </a:ext>
            </a:extLst>
          </p:cNvPr>
          <p:cNvPicPr>
            <a:picLocks noChangeAspect="1"/>
          </p:cNvPicPr>
          <p:nvPr/>
        </p:nvPicPr>
        <p:blipFill>
          <a:blip r:embed="rId2"/>
          <a:stretch>
            <a:fillRect/>
          </a:stretch>
        </p:blipFill>
        <p:spPr>
          <a:xfrm>
            <a:off x="211714" y="1435289"/>
            <a:ext cx="8582025" cy="1047750"/>
          </a:xfrm>
          <a:prstGeom prst="rect">
            <a:avLst/>
          </a:prstGeom>
        </p:spPr>
      </p:pic>
      <p:pic>
        <p:nvPicPr>
          <p:cNvPr id="10" name="Picture 9">
            <a:extLst>
              <a:ext uri="{FF2B5EF4-FFF2-40B4-BE49-F238E27FC236}">
                <a16:creationId xmlns:a16="http://schemas.microsoft.com/office/drawing/2014/main" id="{C038BC77-EED9-45A1-AB4C-E9C6CDDE1A0A}"/>
              </a:ext>
            </a:extLst>
          </p:cNvPr>
          <p:cNvPicPr>
            <a:picLocks noChangeAspect="1"/>
          </p:cNvPicPr>
          <p:nvPr/>
        </p:nvPicPr>
        <p:blipFill>
          <a:blip r:embed="rId3"/>
          <a:stretch>
            <a:fillRect/>
          </a:stretch>
        </p:blipFill>
        <p:spPr>
          <a:xfrm>
            <a:off x="583189" y="3058141"/>
            <a:ext cx="7410450" cy="1314450"/>
          </a:xfrm>
          <a:prstGeom prst="rect">
            <a:avLst/>
          </a:prstGeom>
        </p:spPr>
      </p:pic>
    </p:spTree>
    <p:extLst>
      <p:ext uri="{BB962C8B-B14F-4D97-AF65-F5344CB8AC3E}">
        <p14:creationId xmlns:p14="http://schemas.microsoft.com/office/powerpoint/2010/main" val="30196142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9195CB-4166-4066-8D29-F5AD4871D1D2}"/>
              </a:ext>
            </a:extLst>
          </p:cNvPr>
          <p:cNvSpPr txBox="1"/>
          <p:nvPr/>
        </p:nvSpPr>
        <p:spPr>
          <a:xfrm>
            <a:off x="3975100" y="1921933"/>
            <a:ext cx="914400" cy="914400"/>
          </a:xfrm>
          <a:prstGeom prst="rect">
            <a:avLst/>
          </a:prstGeom>
          <a:noFill/>
        </p:spPr>
        <p:txBody>
          <a:bodyPr wrap="square" rtlCol="0">
            <a:spAutoFit/>
          </a:bodyPr>
          <a:lstStyle/>
          <a:p>
            <a:endParaRPr lang="en-US" dirty="0"/>
          </a:p>
        </p:txBody>
      </p:sp>
      <p:sp>
        <p:nvSpPr>
          <p:cNvPr id="6" name="Title 4">
            <a:extLst>
              <a:ext uri="{FF2B5EF4-FFF2-40B4-BE49-F238E27FC236}">
                <a16:creationId xmlns:a16="http://schemas.microsoft.com/office/drawing/2014/main" id="{CF7B0FFF-2546-4A99-9721-4227E0325A15}"/>
              </a:ext>
            </a:extLst>
          </p:cNvPr>
          <p:cNvSpPr txBox="1">
            <a:spLocks/>
          </p:cNvSpPr>
          <p:nvPr/>
        </p:nvSpPr>
        <p:spPr>
          <a:xfrm>
            <a:off x="128154" y="0"/>
            <a:ext cx="8977746" cy="57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Economica"/>
              <a:buNone/>
              <a:defRPr sz="4800" b="0" i="0" u="none" strike="noStrike" cap="none">
                <a:solidFill>
                  <a:srgbClr val="373A36"/>
                </a:solidFill>
                <a:latin typeface="Gotham" panose="02000504050000020004" pitchFamily="2" charset="0"/>
                <a:ea typeface="Economica"/>
                <a:cs typeface="Economica"/>
                <a:sym typeface="Economica"/>
              </a:defRPr>
            </a:lvl1pPr>
            <a:lvl2pPr marR="0" lvl="1"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9pPr>
          </a:lstStyle>
          <a:p>
            <a:pPr>
              <a:spcBef>
                <a:spcPts val="800"/>
              </a:spcBef>
              <a:spcAft>
                <a:spcPts val="800"/>
              </a:spcAft>
            </a:pPr>
            <a:r>
              <a:rPr lang="en-US" sz="1800" b="1" dirty="0"/>
              <a:t>Workshop Guide</a:t>
            </a:r>
            <a:endParaRPr lang="en-US" sz="1800" dirty="0"/>
          </a:p>
        </p:txBody>
      </p:sp>
      <p:sp>
        <p:nvSpPr>
          <p:cNvPr id="4" name="TextBox 3">
            <a:extLst>
              <a:ext uri="{FF2B5EF4-FFF2-40B4-BE49-F238E27FC236}">
                <a16:creationId xmlns:a16="http://schemas.microsoft.com/office/drawing/2014/main" id="{DE0BC354-A33F-4F6B-B2E3-0AEBA1534968}"/>
              </a:ext>
            </a:extLst>
          </p:cNvPr>
          <p:cNvSpPr txBox="1"/>
          <p:nvPr/>
        </p:nvSpPr>
        <p:spPr>
          <a:xfrm>
            <a:off x="2294467" y="1286933"/>
            <a:ext cx="45719" cy="307777"/>
          </a:xfrm>
          <a:prstGeom prst="rect">
            <a:avLst/>
          </a:prstGeom>
          <a:noFill/>
        </p:spPr>
        <p:txBody>
          <a:bodyPr wrap="square" rtlCol="0">
            <a:spAutoFit/>
          </a:bodyPr>
          <a:lstStyle/>
          <a:p>
            <a:endParaRPr lang="en-US" dirty="0"/>
          </a:p>
        </p:txBody>
      </p:sp>
      <p:sp>
        <p:nvSpPr>
          <p:cNvPr id="9" name="TextBox 8">
            <a:extLst>
              <a:ext uri="{FF2B5EF4-FFF2-40B4-BE49-F238E27FC236}">
                <a16:creationId xmlns:a16="http://schemas.microsoft.com/office/drawing/2014/main" id="{306A157B-2CB8-4983-9A9B-D5CDB94F6551}"/>
              </a:ext>
            </a:extLst>
          </p:cNvPr>
          <p:cNvSpPr txBox="1"/>
          <p:nvPr/>
        </p:nvSpPr>
        <p:spPr>
          <a:xfrm>
            <a:off x="401491" y="1953759"/>
            <a:ext cx="7147215" cy="276999"/>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sz="1200" dirty="0" err="1">
                <a:latin typeface="Gotham" panose="020B0604020202020204"/>
              </a:rPr>
              <a:t>ImageId</a:t>
            </a:r>
            <a:r>
              <a:rPr lang="en-US" sz="1200" dirty="0">
                <a:latin typeface="Gotham" panose="020B0604020202020204"/>
              </a:rPr>
              <a:t>: '{{</a:t>
            </a:r>
            <a:r>
              <a:rPr lang="en-US" sz="1200" dirty="0" err="1">
                <a:latin typeface="Gotham" panose="020B0604020202020204"/>
              </a:rPr>
              <a:t>resolve:ssm</a:t>
            </a:r>
            <a:r>
              <a:rPr lang="en-US" sz="1200" dirty="0">
                <a:latin typeface="Gotham" panose="020B0604020202020204"/>
              </a:rPr>
              <a:t>:/golden-images/amazon-linux-2}}'</a:t>
            </a:r>
          </a:p>
        </p:txBody>
      </p:sp>
      <p:sp>
        <p:nvSpPr>
          <p:cNvPr id="12" name="Rectangle 1">
            <a:extLst>
              <a:ext uri="{FF2B5EF4-FFF2-40B4-BE49-F238E27FC236}">
                <a16:creationId xmlns:a16="http://schemas.microsoft.com/office/drawing/2014/main" id="{F65A143D-F3AB-4695-8757-4E88308A1F0F}"/>
              </a:ext>
            </a:extLst>
          </p:cNvPr>
          <p:cNvSpPr>
            <a:spLocks noChangeArrowheads="1"/>
          </p:cNvSpPr>
          <p:nvPr/>
        </p:nvSpPr>
        <p:spPr bwMode="auto">
          <a:xfrm>
            <a:off x="364639" y="475394"/>
            <a:ext cx="7289027"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Arial" panose="020B0604020202020204" pitchFamily="34" charset="0"/>
              </a:rPr>
              <a:t>Advance</a:t>
            </a:r>
          </a:p>
          <a:p>
            <a:pPr marL="0" marR="0" lvl="0" indent="0" algn="l" defTabSz="914400" rtl="0" eaLnBrk="0" fontAlgn="base" latinLnBrk="0" hangingPunct="0">
              <a:lnSpc>
                <a:spcPct val="100000"/>
              </a:lnSpc>
              <a:spcBef>
                <a:spcPct val="0"/>
              </a:spcBef>
              <a:spcAft>
                <a:spcPct val="0"/>
              </a:spcAft>
              <a:buClrTx/>
              <a:buSzTx/>
              <a:tabLst/>
            </a:pPr>
            <a:r>
              <a:rPr lang="en-US" altLang="en-US" sz="1600" b="1" dirty="0">
                <a:solidFill>
                  <a:schemeClr val="tx1"/>
                </a:solidFill>
                <a:latin typeface="Arial" panose="020B0604020202020204" pitchFamily="34" charset="0"/>
              </a:rPr>
              <a:t>   </a:t>
            </a:r>
            <a:r>
              <a:rPr kumimoji="0" lang="en-US" altLang="en-US" sz="1600" b="1" i="0" u="none" strike="noStrike" cap="none" normalizeH="0" baseline="0" dirty="0">
                <a:ln>
                  <a:noFill/>
                </a:ln>
                <a:solidFill>
                  <a:schemeClr val="tx1"/>
                </a:solidFill>
                <a:effectLst/>
                <a:latin typeface="Arial" panose="020B0604020202020204" pitchFamily="34" charset="0"/>
              </a:rPr>
              <a:t>Modules</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13" name="TextBox 12">
            <a:extLst>
              <a:ext uri="{FF2B5EF4-FFF2-40B4-BE49-F238E27FC236}">
                <a16:creationId xmlns:a16="http://schemas.microsoft.com/office/drawing/2014/main" id="{BB611837-6236-448F-AE2C-40ED271FFEB9}"/>
              </a:ext>
            </a:extLst>
          </p:cNvPr>
          <p:cNvSpPr txBox="1"/>
          <p:nvPr/>
        </p:nvSpPr>
        <p:spPr>
          <a:xfrm>
            <a:off x="330586" y="1137632"/>
            <a:ext cx="7289027" cy="738664"/>
          </a:xfrm>
          <a:prstGeom prst="rect">
            <a:avLst/>
          </a:prstGeom>
          <a:noFill/>
        </p:spPr>
        <p:txBody>
          <a:bodyPr wrap="square" rtlCol="0">
            <a:spAutoFit/>
          </a:bodyPr>
          <a:lstStyle/>
          <a:p>
            <a:r>
              <a:rPr lang="en-US" altLang="en-US" dirty="0">
                <a:solidFill>
                  <a:schemeClr val="tx1"/>
                </a:solidFill>
                <a:latin typeface="Gotham" panose="020B0604020202020204"/>
              </a:rPr>
              <a:t>Under </a:t>
            </a:r>
            <a:r>
              <a:rPr lang="en-US" altLang="en-US" b="1" i="1" dirty="0">
                <a:solidFill>
                  <a:schemeClr val="tx1"/>
                </a:solidFill>
                <a:latin typeface="Gotham" panose="020B0604020202020204"/>
              </a:rPr>
              <a:t>Dynamic References for Parameter Store </a:t>
            </a:r>
            <a:r>
              <a:rPr lang="en-US" altLang="en-US" dirty="0">
                <a:solidFill>
                  <a:schemeClr val="tx1"/>
                </a:solidFill>
                <a:latin typeface="Gotham" panose="020B0604020202020204"/>
              </a:rPr>
              <a:t>section number 3, use the following as your  </a:t>
            </a:r>
            <a:r>
              <a:rPr lang="en-US" altLang="en-US" dirty="0" err="1">
                <a:solidFill>
                  <a:schemeClr val="tx1"/>
                </a:solidFill>
                <a:latin typeface="Gotham" panose="020B0604020202020204"/>
              </a:rPr>
              <a:t>ImageId</a:t>
            </a:r>
            <a:r>
              <a:rPr lang="en-US" altLang="en-US" dirty="0">
                <a:solidFill>
                  <a:schemeClr val="tx1"/>
                </a:solidFill>
                <a:latin typeface="Gotham" panose="020B0604020202020204"/>
              </a:rPr>
              <a:t> property instead of the one provided.</a:t>
            </a:r>
          </a:p>
          <a:p>
            <a:endParaRPr lang="en-US" dirty="0"/>
          </a:p>
        </p:txBody>
      </p:sp>
      <p:sp>
        <p:nvSpPr>
          <p:cNvPr id="3" name="TextBox 2">
            <a:hlinkClick r:id="rId2"/>
            <a:extLst>
              <a:ext uri="{FF2B5EF4-FFF2-40B4-BE49-F238E27FC236}">
                <a16:creationId xmlns:a16="http://schemas.microsoft.com/office/drawing/2014/main" id="{BDA33AF1-79BF-42DF-BB93-DA5D8142002A}"/>
              </a:ext>
            </a:extLst>
          </p:cNvPr>
          <p:cNvSpPr txBox="1"/>
          <p:nvPr/>
        </p:nvSpPr>
        <p:spPr>
          <a:xfrm>
            <a:off x="401491" y="3169124"/>
            <a:ext cx="5088467" cy="307777"/>
          </a:xfrm>
          <a:prstGeom prst="rect">
            <a:avLst/>
          </a:prstGeom>
          <a:noFill/>
        </p:spPr>
        <p:txBody>
          <a:bodyPr wrap="square" rtlCol="0">
            <a:spAutoFit/>
          </a:bodyPr>
          <a:lstStyle/>
          <a:p>
            <a:r>
              <a:rPr lang="en-US"/>
              <a:t>https://catalog.workshops.aws/cfn101/en-US</a:t>
            </a:r>
          </a:p>
        </p:txBody>
      </p:sp>
    </p:spTree>
    <p:extLst>
      <p:ext uri="{BB962C8B-B14F-4D97-AF65-F5344CB8AC3E}">
        <p14:creationId xmlns:p14="http://schemas.microsoft.com/office/powerpoint/2010/main" val="638625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9195CB-4166-4066-8D29-F5AD4871D1D2}"/>
              </a:ext>
            </a:extLst>
          </p:cNvPr>
          <p:cNvSpPr txBox="1"/>
          <p:nvPr/>
        </p:nvSpPr>
        <p:spPr>
          <a:xfrm>
            <a:off x="3975100" y="1921933"/>
            <a:ext cx="914400" cy="914400"/>
          </a:xfrm>
          <a:prstGeom prst="rect">
            <a:avLst/>
          </a:prstGeom>
          <a:noFill/>
        </p:spPr>
        <p:txBody>
          <a:bodyPr wrap="square" rtlCol="0">
            <a:spAutoFit/>
          </a:bodyPr>
          <a:lstStyle/>
          <a:p>
            <a:endParaRPr lang="en-US" dirty="0"/>
          </a:p>
        </p:txBody>
      </p:sp>
      <p:sp>
        <p:nvSpPr>
          <p:cNvPr id="6" name="Title 4">
            <a:extLst>
              <a:ext uri="{FF2B5EF4-FFF2-40B4-BE49-F238E27FC236}">
                <a16:creationId xmlns:a16="http://schemas.microsoft.com/office/drawing/2014/main" id="{CF7B0FFF-2546-4A99-9721-4227E0325A15}"/>
              </a:ext>
            </a:extLst>
          </p:cNvPr>
          <p:cNvSpPr txBox="1">
            <a:spLocks/>
          </p:cNvSpPr>
          <p:nvPr/>
        </p:nvSpPr>
        <p:spPr>
          <a:xfrm>
            <a:off x="-56573" y="0"/>
            <a:ext cx="8977746" cy="57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Economica"/>
              <a:buNone/>
              <a:defRPr sz="4800" b="0" i="0" u="none" strike="noStrike" cap="none">
                <a:solidFill>
                  <a:srgbClr val="373A36"/>
                </a:solidFill>
                <a:latin typeface="Gotham" panose="02000504050000020004" pitchFamily="2" charset="0"/>
                <a:ea typeface="Economica"/>
                <a:cs typeface="Economica"/>
                <a:sym typeface="Economica"/>
              </a:defRPr>
            </a:lvl1pPr>
            <a:lvl2pPr marR="0" lvl="1"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2pPr>
            <a:lvl3pPr marR="0" lvl="2"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3pPr>
            <a:lvl4pPr marR="0" lvl="3"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4pPr>
            <a:lvl5pPr marR="0" lvl="4"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5pPr>
            <a:lvl6pPr marR="0" lvl="5"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6pPr>
            <a:lvl7pPr marR="0" lvl="6"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7pPr>
            <a:lvl8pPr marR="0" lvl="7"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8pPr>
            <a:lvl9pPr marR="0" lvl="8" algn="l" rtl="0">
              <a:lnSpc>
                <a:spcPct val="100000"/>
              </a:lnSpc>
              <a:spcBef>
                <a:spcPts val="0"/>
              </a:spcBef>
              <a:spcAft>
                <a:spcPts val="0"/>
              </a:spcAft>
              <a:buClr>
                <a:schemeClr val="dk1"/>
              </a:buClr>
              <a:buSzPts val="4800"/>
              <a:buFont typeface="Economica"/>
              <a:buNone/>
              <a:defRPr sz="4800" b="0" i="0" u="none" strike="noStrike" cap="none">
                <a:solidFill>
                  <a:schemeClr val="dk1"/>
                </a:solidFill>
                <a:latin typeface="Economica"/>
                <a:ea typeface="Economica"/>
                <a:cs typeface="Economica"/>
                <a:sym typeface="Economica"/>
              </a:defRPr>
            </a:lvl9pPr>
          </a:lstStyle>
          <a:p>
            <a:pPr>
              <a:spcBef>
                <a:spcPts val="800"/>
              </a:spcBef>
              <a:spcAft>
                <a:spcPts val="800"/>
              </a:spcAft>
            </a:pPr>
            <a:r>
              <a:rPr lang="en-US" sz="2000" b="1" dirty="0"/>
              <a:t>Key takeaways</a:t>
            </a:r>
          </a:p>
        </p:txBody>
      </p:sp>
      <p:sp>
        <p:nvSpPr>
          <p:cNvPr id="4" name="TextBox 3">
            <a:extLst>
              <a:ext uri="{FF2B5EF4-FFF2-40B4-BE49-F238E27FC236}">
                <a16:creationId xmlns:a16="http://schemas.microsoft.com/office/drawing/2014/main" id="{DE0BC354-A33F-4F6B-B2E3-0AEBA1534968}"/>
              </a:ext>
            </a:extLst>
          </p:cNvPr>
          <p:cNvSpPr txBox="1"/>
          <p:nvPr/>
        </p:nvSpPr>
        <p:spPr>
          <a:xfrm>
            <a:off x="2294467" y="1286933"/>
            <a:ext cx="45719" cy="307777"/>
          </a:xfrm>
          <a:prstGeom prst="rect">
            <a:avLst/>
          </a:prstGeom>
          <a:noFill/>
        </p:spPr>
        <p:txBody>
          <a:bodyPr wrap="square" rtlCol="0">
            <a:spAutoFit/>
          </a:bodyPr>
          <a:lstStyle/>
          <a:p>
            <a:endParaRPr lang="en-US" dirty="0"/>
          </a:p>
        </p:txBody>
      </p:sp>
      <p:sp>
        <p:nvSpPr>
          <p:cNvPr id="5" name="TextBox 4">
            <a:extLst>
              <a:ext uri="{FF2B5EF4-FFF2-40B4-BE49-F238E27FC236}">
                <a16:creationId xmlns:a16="http://schemas.microsoft.com/office/drawing/2014/main" id="{C9D46AAC-01D9-44AE-9026-71B3C9318A37}"/>
              </a:ext>
            </a:extLst>
          </p:cNvPr>
          <p:cNvSpPr txBox="1"/>
          <p:nvPr/>
        </p:nvSpPr>
        <p:spPr>
          <a:xfrm>
            <a:off x="101599" y="467551"/>
            <a:ext cx="8478983" cy="3754874"/>
          </a:xfrm>
          <a:prstGeom prst="rect">
            <a:avLst/>
          </a:prstGeom>
          <a:noFill/>
        </p:spPr>
        <p:txBody>
          <a:bodyPr wrap="square" rtlCol="0">
            <a:spAutoFit/>
          </a:bodyPr>
          <a:lstStyle/>
          <a:p>
            <a:pPr marL="342900" indent="-342900">
              <a:buFont typeface="+mj-lt"/>
              <a:buAutoNum type="arabicPeriod"/>
            </a:pPr>
            <a:r>
              <a:rPr lang="en-US" dirty="0">
                <a:latin typeface="Gotham" panose="020B0604020202020204"/>
              </a:rPr>
              <a:t>You created 5 resources</a:t>
            </a:r>
          </a:p>
          <a:p>
            <a:pPr marL="285750" indent="-285750">
              <a:buFont typeface="Arial" panose="020B0604020202020204" pitchFamily="34" charset="0"/>
              <a:buChar char="•"/>
            </a:pPr>
            <a:r>
              <a:rPr lang="en-US" dirty="0">
                <a:latin typeface="Gotham" panose="020B0604020202020204"/>
              </a:rPr>
              <a:t>Amazon S3 Bucket </a:t>
            </a:r>
          </a:p>
          <a:p>
            <a:pPr marL="285750" indent="-285750">
              <a:buFont typeface="Arial" panose="020B0604020202020204" pitchFamily="34" charset="0"/>
              <a:buChar char="•"/>
            </a:pPr>
            <a:r>
              <a:rPr lang="en-US" dirty="0">
                <a:latin typeface="Gotham" panose="020B0604020202020204"/>
              </a:rPr>
              <a:t>Bucket Policy</a:t>
            </a:r>
          </a:p>
          <a:p>
            <a:pPr marL="285750" indent="-285750">
              <a:buFont typeface="Arial" panose="020B0604020202020204" pitchFamily="34" charset="0"/>
              <a:buChar char="•"/>
            </a:pPr>
            <a:r>
              <a:rPr lang="en-US" dirty="0">
                <a:latin typeface="Gotham" panose="020B0604020202020204"/>
              </a:rPr>
              <a:t>Logging Bucket</a:t>
            </a:r>
          </a:p>
          <a:p>
            <a:pPr marL="285750" indent="-285750">
              <a:buFont typeface="Arial" panose="020B0604020202020204" pitchFamily="34" charset="0"/>
              <a:buChar char="•"/>
            </a:pPr>
            <a:r>
              <a:rPr lang="en-US" dirty="0">
                <a:latin typeface="Gotham" panose="020B0604020202020204"/>
              </a:rPr>
              <a:t>CloudFront Origin Identity</a:t>
            </a:r>
          </a:p>
          <a:p>
            <a:pPr marL="285750" indent="-285750">
              <a:buFont typeface="Arial" panose="020B0604020202020204" pitchFamily="34" charset="0"/>
              <a:buChar char="•"/>
            </a:pPr>
            <a:r>
              <a:rPr lang="en-US" dirty="0">
                <a:latin typeface="Gotham" panose="020B0604020202020204"/>
              </a:rPr>
              <a:t>CloudFront Distribution</a:t>
            </a:r>
          </a:p>
          <a:p>
            <a:pPr marL="285750" indent="-285750">
              <a:buFont typeface="Arial" panose="020B0604020202020204" pitchFamily="34" charset="0"/>
              <a:buChar char="•"/>
            </a:pPr>
            <a:endParaRPr lang="en-US" dirty="0">
              <a:latin typeface="Gotham" panose="020B0604020202020204"/>
            </a:endParaRPr>
          </a:p>
          <a:p>
            <a:r>
              <a:rPr lang="en-US" dirty="0">
                <a:latin typeface="Gotham" panose="020B0604020202020204"/>
              </a:rPr>
              <a:t>2. Where to get syntax </a:t>
            </a:r>
            <a:r>
              <a:rPr lang="en-US" dirty="0">
                <a:latin typeface="Gotham" panose="020B0604020202020204"/>
                <a:hlinkClick r:id="rId2"/>
              </a:rPr>
              <a:t>https://docs.aws.amazon.com/AWSCloudFormation/latest/UserGuide/aws-properties-s3-bucket.html</a:t>
            </a:r>
            <a:endParaRPr lang="en-US" dirty="0">
              <a:latin typeface="Gotham" panose="020B0604020202020204"/>
            </a:endParaRPr>
          </a:p>
          <a:p>
            <a:endParaRPr lang="en-US" dirty="0">
              <a:latin typeface="Gotham" panose="020B0604020202020204"/>
            </a:endParaRPr>
          </a:p>
          <a:p>
            <a:r>
              <a:rPr lang="en-US" dirty="0">
                <a:latin typeface="Gotham" panose="020B0604020202020204"/>
              </a:rPr>
              <a:t>3. You have automated the provision of these 5 resources</a:t>
            </a:r>
          </a:p>
          <a:p>
            <a:endParaRPr lang="en-US" dirty="0">
              <a:latin typeface="Gotham" panose="020B0604020202020204"/>
            </a:endParaRPr>
          </a:p>
          <a:p>
            <a:endParaRPr lang="en-US" dirty="0">
              <a:latin typeface="Gotham" panose="020B0604020202020204"/>
            </a:endParaRPr>
          </a:p>
          <a:p>
            <a:pPr marL="285750" indent="-285750">
              <a:buFont typeface="Arial" panose="020B0604020202020204" pitchFamily="34" charset="0"/>
              <a:buChar char="•"/>
            </a:pPr>
            <a:endParaRPr lang="en-US" dirty="0">
              <a:latin typeface="Gotham" panose="020B0604020202020204"/>
            </a:endParaRPr>
          </a:p>
          <a:p>
            <a:endParaRPr lang="en-US" dirty="0">
              <a:latin typeface="Gotham" panose="020B0604020202020204"/>
            </a:endParaRPr>
          </a:p>
          <a:p>
            <a:pPr lvl="3"/>
            <a:r>
              <a:rPr lang="en-US" dirty="0">
                <a:latin typeface="Gotham" panose="020B0604020202020204"/>
              </a:rPr>
              <a:t>	</a:t>
            </a:r>
          </a:p>
        </p:txBody>
      </p:sp>
    </p:spTree>
    <p:extLst>
      <p:ext uri="{BB962C8B-B14F-4D97-AF65-F5344CB8AC3E}">
        <p14:creationId xmlns:p14="http://schemas.microsoft.com/office/powerpoint/2010/main" val="4079414274"/>
      </p:ext>
    </p:extLst>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304</Words>
  <Application>Microsoft Office PowerPoint</Application>
  <PresentationFormat>On-screen Show (16:9)</PresentationFormat>
  <Paragraphs>45</Paragraphs>
  <Slides>7</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Economica</vt:lpstr>
      <vt:lpstr>Gotham</vt:lpstr>
      <vt:lpstr>Open Sans</vt:lpstr>
      <vt:lpstr>Amazon Ember</vt:lpstr>
      <vt:lpstr>Luxe</vt:lpstr>
      <vt:lpstr>AWS CloudFormation</vt:lpstr>
      <vt:lpstr>AWS CloudFormation </vt:lpstr>
      <vt:lpstr>What is AWS CloudFormation?</vt:lpstr>
      <vt:lpstr>Why would it be useful during a hackathon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Philani Mkhize</dc:creator>
  <cp:lastModifiedBy>Ayanda Tshabalala</cp:lastModifiedBy>
  <cp:revision>26</cp:revision>
  <dcterms:modified xsi:type="dcterms:W3CDTF">2022-10-12T10:42:46Z</dcterms:modified>
</cp:coreProperties>
</file>